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40639" marR="40639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1pPr>
    <a:lvl2pPr marL="40639" marR="40639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2pPr>
    <a:lvl3pPr marL="40639" marR="40639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3pPr>
    <a:lvl4pPr marL="40639" marR="40639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4pPr>
    <a:lvl5pPr marL="40639" marR="40639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5pPr>
    <a:lvl6pPr marL="40639" marR="40639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6pPr>
    <a:lvl7pPr marL="40639" marR="40639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7pPr>
    <a:lvl8pPr marL="40639" marR="40639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8pPr>
    <a:lvl9pPr marL="40639" marR="40639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" name="Shape 2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7" name="Shape 2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First slide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ue Horiz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85800" y="381000"/>
            <a:ext cx="7772400" cy="160020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12700" dir="8100000">
              <a:srgbClr val="FFFFFF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85800" y="1981200"/>
            <a:ext cx="7772400" cy="487680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12700" dir="8100000">
              <a:srgbClr val="FFFFFF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2pPr marL="783590" indent="-285750">
              <a:spcBef>
                <a:spcPts val="600"/>
              </a:spcBef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defRPr sz="2000"/>
            </a:lvl4pPr>
            <a:lvl5pPr marL="2098039" indent="-228600">
              <a:spcBef>
                <a:spcPts val="400"/>
              </a:spcBef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7359650" y="6248400"/>
            <a:ext cx="292100" cy="29724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marL="0" marR="0" algn="ctr" defTabSz="584200">
              <a:defRPr sz="1400"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1pPr>
      <a:lvl2pPr marL="40639" marR="40639" indent="228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2pPr>
      <a:lvl3pPr marL="40639" marR="40639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3pPr>
      <a:lvl4pPr marL="40639" marR="40639" indent="685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4pPr>
      <a:lvl5pPr marL="40639" marR="40639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5pPr>
      <a:lvl6pPr marL="40639" marR="40639" indent="1143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6pPr>
      <a:lvl7pPr marL="40639" marR="40639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7pPr>
      <a:lvl8pPr marL="40639" marR="40639" indent="1600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8pPr>
      <a:lvl9pPr marL="40639" marR="40639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9pPr>
    </p:titleStyle>
    <p:bodyStyle>
      <a:lvl1pPr marL="383540" marR="40639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ct val="100000"/>
        <a:buFontTx/>
        <a:buChar char="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1pPr>
      <a:lvl2pPr marL="824411" marR="40639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ct val="100000"/>
        <a:buFontTx/>
        <a:buChar char="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2pPr>
      <a:lvl3pPr marL="1259839" marR="40639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ct val="100000"/>
        <a:buFontTx/>
        <a:buChar char="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3pPr>
      <a:lvl4pPr marL="17780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ct val="100000"/>
        <a:buFontTx/>
        <a:buChar char="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4pPr>
      <a:lvl5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ct val="100000"/>
        <a:buFontTx/>
        <a:buChar char="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5pPr>
      <a:lvl6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ct val="100000"/>
        <a:buFontTx/>
        <a:buChar char="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6pPr>
      <a:lvl7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ct val="100000"/>
        <a:buFontTx/>
        <a:buChar char="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7pPr>
      <a:lvl8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ct val="100000"/>
        <a:buFontTx/>
        <a:buChar char="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8pPr>
      <a:lvl9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ct val="100000"/>
        <a:buFontTx/>
        <a:buChar char="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Relationship Id="rId4" Type="http://schemas.openxmlformats.org/officeDocument/2006/relationships/image" Target="../media/image2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What’s Next…"/>
          <p:cNvSpPr txBox="1"/>
          <p:nvPr>
            <p:ph type="title"/>
          </p:nvPr>
        </p:nvSpPr>
        <p:spPr>
          <a:xfrm>
            <a:off x="685800" y="1514714"/>
            <a:ext cx="7772400" cy="3306208"/>
          </a:xfrm>
          <a:prstGeom prst="rect">
            <a:avLst/>
          </a:prstGeom>
        </p:spPr>
        <p:txBody>
          <a:bodyPr/>
          <a:lstStyle/>
          <a:p>
            <a:pPr>
              <a:defRPr b="1"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What’s Next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 Third Sector approach to the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UK-Shared Prosperity Fund</a:t>
            </a:r>
          </a:p>
          <a:p>
            <a:pPr>
              <a:defRPr b="1" i="1" sz="2400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b="0" i="0"/>
          </a:p>
          <a:p>
            <a:pPr/>
            <a:r>
              <a:rPr sz="2400">
                <a:latin typeface="Century Gothic"/>
                <a:ea typeface="Century Gothic"/>
                <a:cs typeface="Century Gothic"/>
                <a:sym typeface="Century Gothic"/>
              </a:rPr>
              <a:t>22-2-22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/>
            <a:r>
              <a:rPr sz="2400">
                <a:latin typeface="Century Gothic"/>
                <a:ea typeface="Century Gothic"/>
                <a:cs typeface="Century Gothic"/>
                <a:sym typeface="Century Gothic"/>
              </a:rPr>
              <a:t>Andy Churchill</a:t>
            </a:r>
          </a:p>
        </p:txBody>
      </p:sp>
      <p:pic>
        <p:nvPicPr>
          <p:cNvPr id="23" name="Network for Europe Yellow Star LARGE.jpg" descr="Network for Europe Yellow Star LARGE.jpg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484437" y="404812"/>
            <a:ext cx="4356101" cy="1147763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Text"/>
          <p:cNvSpPr txBox="1"/>
          <p:nvPr/>
        </p:nvSpPr>
        <p:spPr>
          <a:xfrm>
            <a:off x="2165350" y="1777999"/>
            <a:ext cx="152400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0" marR="0" defTabSz="457200">
              <a:lnSpc>
                <a:spcPts val="2800"/>
              </a:lnSpc>
              <a:defRPr sz="1200">
                <a:uFillTx/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 </a:t>
            </a:r>
          </a:p>
        </p:txBody>
      </p:sp>
      <p:pic>
        <p:nvPicPr>
          <p:cNvPr id="25" name="https---cdn.evbuc.com-images-144759625-214093110132-1-original.20210817-124149.jpeg" descr="https---cdn.evbuc.com-images-144759625-214093110132-1-original.20210817-124149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513750" y="5428969"/>
            <a:ext cx="6116500" cy="11723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ommunities and Place"/>
          <p:cNvSpPr txBox="1"/>
          <p:nvPr>
            <p:ph type="title"/>
          </p:nvPr>
        </p:nvSpPr>
        <p:spPr>
          <a:xfrm>
            <a:off x="685800" y="368300"/>
            <a:ext cx="7750724" cy="1355648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Communities and Place</a:t>
            </a:r>
          </a:p>
        </p:txBody>
      </p:sp>
      <p:sp>
        <p:nvSpPr>
          <p:cNvPr id="55" name="Strengthen social fabric, sense of local pride. Activities to enhance physical, cultural and social ties and amenities, community infrastructure, and local green space, community led projects…"/>
          <p:cNvSpPr txBox="1"/>
          <p:nvPr>
            <p:ph type="body" sz="half" idx="1"/>
          </p:nvPr>
        </p:nvSpPr>
        <p:spPr>
          <a:xfrm>
            <a:off x="646364" y="1921682"/>
            <a:ext cx="7829595" cy="3014637"/>
          </a:xfrm>
          <a:prstGeom prst="rect">
            <a:avLst/>
          </a:prstGeom>
        </p:spPr>
        <p:txBody>
          <a:bodyPr/>
          <a:lstStyle/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Strengthen social fabric, sense of local pride. Activities to enhance physical, cultural and social ties and amenities, community infrastructure, and local green space, community led projects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Resilient and safe neighbourhoods, targeted improvements to built environment and innovative crime prevention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Local Businesses"/>
          <p:cNvSpPr txBox="1"/>
          <p:nvPr>
            <p:ph type="title"/>
          </p:nvPr>
        </p:nvSpPr>
        <p:spPr>
          <a:xfrm>
            <a:off x="685800" y="368300"/>
            <a:ext cx="7750724" cy="1355648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Local Businesses</a:t>
            </a:r>
          </a:p>
        </p:txBody>
      </p:sp>
      <p:sp>
        <p:nvSpPr>
          <p:cNvPr id="58" name="Create jobs and boost community cohesion. Promote networking and collaboration…"/>
          <p:cNvSpPr txBox="1"/>
          <p:nvPr>
            <p:ph type="body" sz="half" idx="1"/>
          </p:nvPr>
        </p:nvSpPr>
        <p:spPr>
          <a:xfrm>
            <a:off x="646364" y="1921682"/>
            <a:ext cx="7829595" cy="3014637"/>
          </a:xfrm>
          <a:prstGeom prst="rect">
            <a:avLst/>
          </a:prstGeom>
        </p:spPr>
        <p:txBody>
          <a:bodyPr/>
          <a:lstStyle/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Create jobs and boost community cohesion. Promote networking and collaboration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Increase private sector investment in local SMEs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0" indent="0">
              <a:buClrTx/>
              <a:buSzTx/>
              <a:buNone/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Example interventions could include town centre footfall, outdoor markets, development of cultural, visitor and heritage assets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eople and Skills"/>
          <p:cNvSpPr txBox="1"/>
          <p:nvPr>
            <p:ph type="title"/>
          </p:nvPr>
        </p:nvSpPr>
        <p:spPr>
          <a:xfrm>
            <a:off x="685800" y="368300"/>
            <a:ext cx="7750724" cy="1355648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People and Skills</a:t>
            </a:r>
          </a:p>
        </p:txBody>
      </p:sp>
      <p:sp>
        <p:nvSpPr>
          <p:cNvPr id="61" name="Core skills, target adults with no/low quals/skills in maths, upskill the working population, yielding personal and societal economic impact, innovative approaches to reduce adult learning barriers…"/>
          <p:cNvSpPr txBox="1"/>
          <p:nvPr>
            <p:ph type="body" sz="half" idx="1"/>
          </p:nvPr>
        </p:nvSpPr>
        <p:spPr>
          <a:xfrm>
            <a:off x="646364" y="1921682"/>
            <a:ext cx="7829595" cy="3014637"/>
          </a:xfrm>
          <a:prstGeom prst="rect">
            <a:avLst/>
          </a:prstGeom>
        </p:spPr>
        <p:txBody>
          <a:bodyPr/>
          <a:lstStyle/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Core skills, target adults with no/low quals/skills in maths, upskill the working population, yielding personal and societal economic impact, innovative approaches to reduce adult learning barriers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Support disadvantaged people to access skills for life and into work, where not already delivered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Support local skills needs (with or without qualifications)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Reduce economic inactivity, move those furthest from the labour market closer to employment, bespoke support tailored to local need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Not ESF"/>
          <p:cNvSpPr txBox="1"/>
          <p:nvPr>
            <p:ph type="title"/>
          </p:nvPr>
        </p:nvSpPr>
        <p:spPr>
          <a:xfrm>
            <a:off x="685800" y="368300"/>
            <a:ext cx="7750724" cy="1355648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Not ESF</a:t>
            </a:r>
          </a:p>
        </p:txBody>
      </p:sp>
      <p:sp>
        <p:nvSpPr>
          <p:cNvPr id="64" name="This is a new fund, not ESF…"/>
          <p:cNvSpPr txBox="1"/>
          <p:nvPr>
            <p:ph type="body" sz="half" idx="1"/>
          </p:nvPr>
        </p:nvSpPr>
        <p:spPr>
          <a:xfrm>
            <a:off x="646364" y="1921682"/>
            <a:ext cx="7829595" cy="3014637"/>
          </a:xfrm>
          <a:prstGeom prst="rect">
            <a:avLst/>
          </a:prstGeom>
        </p:spPr>
        <p:txBody>
          <a:bodyPr/>
          <a:lstStyle/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This is a new fund, not ESF</a:t>
            </a:r>
          </a:p>
          <a:p>
            <a:pPr lvl="1" marL="681536" indent="-183696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includes capital and revenue</a:t>
            </a:r>
          </a:p>
          <a:p>
            <a:pPr lvl="1" marL="681536" indent="-183696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local actions to respond to local problems</a:t>
            </a:r>
          </a:p>
          <a:p>
            <a:pPr lvl="1" marL="681536" indent="-183696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place, enterprises and people</a:t>
            </a:r>
          </a:p>
          <a:p>
            <a:pPr lvl="1" marL="681536" indent="-183696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social capital, well being, community development etc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What is missing?"/>
          <p:cNvSpPr txBox="1"/>
          <p:nvPr>
            <p:ph type="title"/>
          </p:nvPr>
        </p:nvSpPr>
        <p:spPr>
          <a:xfrm>
            <a:off x="685800" y="368300"/>
            <a:ext cx="7750724" cy="1355648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What is missing?</a:t>
            </a:r>
          </a:p>
        </p:txBody>
      </p:sp>
      <p:sp>
        <p:nvSpPr>
          <p:cNvPr id="67" name="Almost no reference to equality and diversity…"/>
          <p:cNvSpPr txBox="1"/>
          <p:nvPr>
            <p:ph type="body" sz="half" idx="1"/>
          </p:nvPr>
        </p:nvSpPr>
        <p:spPr>
          <a:xfrm>
            <a:off x="646364" y="1921682"/>
            <a:ext cx="7829595" cy="3014637"/>
          </a:xfrm>
          <a:prstGeom prst="rect">
            <a:avLst/>
          </a:prstGeom>
        </p:spPr>
        <p:txBody>
          <a:bodyPr/>
          <a:lstStyle/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Almost no reference to equality and diversity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Almost no reference to the climate emergency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No reference to Social Enterprises and the Social Economy (just private business)</a:t>
            </a:r>
          </a:p>
          <a:p>
            <a:pPr lvl="1" marL="681536" indent="-183696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lvl="1" marL="0" indent="228600">
              <a:buClrTx/>
              <a:buSzTx/>
              <a:buNone/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But this could be written in to the Plan for the area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Actions"/>
          <p:cNvSpPr txBox="1"/>
          <p:nvPr>
            <p:ph type="title"/>
          </p:nvPr>
        </p:nvSpPr>
        <p:spPr>
          <a:xfrm>
            <a:off x="685800" y="368300"/>
            <a:ext cx="7750724" cy="1355648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Actions</a:t>
            </a:r>
          </a:p>
        </p:txBody>
      </p:sp>
      <p:sp>
        <p:nvSpPr>
          <p:cNvPr id="70" name="What does focus mean?…"/>
          <p:cNvSpPr txBox="1"/>
          <p:nvPr>
            <p:ph type="body" idx="1"/>
          </p:nvPr>
        </p:nvSpPr>
        <p:spPr>
          <a:xfrm>
            <a:off x="646364" y="1921682"/>
            <a:ext cx="7851272" cy="3213641"/>
          </a:xfrm>
          <a:prstGeom prst="rect">
            <a:avLst/>
          </a:prstGeom>
        </p:spPr>
        <p:txBody>
          <a:bodyPr/>
          <a:lstStyle/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What does focus mean?</a:t>
            </a:r>
          </a:p>
          <a:p>
            <a:pPr lvl="1" marL="681536" indent="-183696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is it no funding until 3 months after all ESF ends?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Investigate any ESF tail off funding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Clarify role of each district council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Each area to begin work on Plan </a:t>
            </a:r>
            <a:r>
              <a:rPr b="1"/>
              <a:t>now,</a:t>
            </a:r>
            <a:r>
              <a:t> develop partnership working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This is not ESF - identify possible local actions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Cost the proposed actions, including outputs and indicators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Establish long term partnership working with Local Authorities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hank you!"/>
          <p:cNvSpPr txBox="1"/>
          <p:nvPr>
            <p:ph type="title"/>
          </p:nvPr>
        </p:nvSpPr>
        <p:spPr>
          <a:xfrm>
            <a:off x="533400" y="2540000"/>
            <a:ext cx="7772400" cy="11303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Thank you!</a:t>
            </a:r>
          </a:p>
        </p:txBody>
      </p:sp>
      <p:pic>
        <p:nvPicPr>
          <p:cNvPr id="73" name="https---cdn.evbuc.com-images-144759625-214093110132-1-original.20210817-124149.jpeg" descr="https---cdn.evbuc.com-images-144759625-214093110132-1-original.20210817-124149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13750" y="4066865"/>
            <a:ext cx="6116500" cy="11723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Levelling Up White Paper     2nd Feb"/>
          <p:cNvSpPr txBox="1"/>
          <p:nvPr>
            <p:ph type="title"/>
          </p:nvPr>
        </p:nvSpPr>
        <p:spPr>
          <a:xfrm>
            <a:off x="685800" y="368300"/>
            <a:ext cx="7750724" cy="1355648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Levelling Up White Paper     2nd Feb</a:t>
            </a:r>
          </a:p>
        </p:txBody>
      </p:sp>
      <p:sp>
        <p:nvSpPr>
          <p:cNvPr id="30" name="330 pages, plus 56 page annex, snapshots and 110meg pdf…"/>
          <p:cNvSpPr txBox="1"/>
          <p:nvPr>
            <p:ph type="body" idx="1"/>
          </p:nvPr>
        </p:nvSpPr>
        <p:spPr>
          <a:xfrm>
            <a:off x="646364" y="1921682"/>
            <a:ext cx="7667526" cy="3700193"/>
          </a:xfrm>
          <a:prstGeom prst="rect">
            <a:avLst/>
          </a:prstGeom>
        </p:spPr>
        <p:txBody>
          <a:bodyPr/>
          <a:lstStyle/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330 pages, plus 56 page annex, snapshots and 110meg pdf</a:t>
            </a:r>
          </a:p>
          <a:p>
            <a:pPr lvl="1" marL="681536" indent="-183696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lots about devolution</a:t>
            </a:r>
          </a:p>
          <a:p>
            <a:pPr marL="233521" indent="-192881">
              <a:spcBef>
                <a:spcPts val="600"/>
              </a:spcBef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Six Capitals needed for Medici effect, including</a:t>
            </a:r>
          </a:p>
          <a:p>
            <a:pPr lvl="1" marL="681536" indent="-183696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Social capital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Five Pillars, including</a:t>
            </a:r>
          </a:p>
          <a:p>
            <a:pPr lvl="1" marL="681536" indent="-183696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Local data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Twelve Missions (for 2030), including -</a:t>
            </a:r>
          </a:p>
          <a:p>
            <a:pPr lvl="1" marL="681536" indent="-183696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Health</a:t>
            </a:r>
          </a:p>
          <a:p>
            <a:pPr lvl="1" marL="681536" indent="-183696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Well being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Levelling Up White Paper     2nd Feb"/>
          <p:cNvSpPr txBox="1"/>
          <p:nvPr>
            <p:ph type="title"/>
          </p:nvPr>
        </p:nvSpPr>
        <p:spPr>
          <a:xfrm>
            <a:off x="685800" y="368300"/>
            <a:ext cx="7750724" cy="1355648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Levelling Up White Paper     2nd Feb</a:t>
            </a:r>
          </a:p>
        </p:txBody>
      </p:sp>
      <p:sp>
        <p:nvSpPr>
          <p:cNvPr id="33" name="330 pages, plus 56 page annex, snapshots and 110meg pdf…"/>
          <p:cNvSpPr txBox="1"/>
          <p:nvPr>
            <p:ph type="body" idx="1"/>
          </p:nvPr>
        </p:nvSpPr>
        <p:spPr>
          <a:xfrm>
            <a:off x="646364" y="1921682"/>
            <a:ext cx="7667526" cy="3700193"/>
          </a:xfrm>
          <a:prstGeom prst="rect">
            <a:avLst/>
          </a:prstGeom>
        </p:spPr>
        <p:txBody>
          <a:bodyPr/>
          <a:lstStyle/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330 pages, plus 56 page annex, snapshots and 110meg pdf</a:t>
            </a:r>
          </a:p>
          <a:p>
            <a:pPr lvl="1" marL="681536" indent="-183696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lots about devolution</a:t>
            </a:r>
          </a:p>
          <a:p>
            <a:pPr marL="233521" indent="-192881">
              <a:spcBef>
                <a:spcPts val="600"/>
              </a:spcBef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Six Capitals needed for Medici effect, including</a:t>
            </a:r>
          </a:p>
          <a:p>
            <a:pPr lvl="1" marL="681536" indent="-183696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Social capital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Five Pillars</a:t>
            </a:r>
          </a:p>
          <a:p>
            <a:pPr lvl="1" marL="681536" indent="-183696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Local data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Twelve Missions (for 2030), including -</a:t>
            </a:r>
          </a:p>
          <a:p>
            <a:pPr lvl="1" marL="681536" indent="-183696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Health</a:t>
            </a:r>
          </a:p>
          <a:p>
            <a:pPr lvl="1" marL="681536" indent="-183696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Well being</a:t>
            </a:r>
          </a:p>
        </p:txBody>
      </p:sp>
      <p:pic>
        <p:nvPicPr>
          <p:cNvPr id="34" name="LU cover.jpg" descr="LU cover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927090">
            <a:off x="2476419" y="1215238"/>
            <a:ext cx="3826088" cy="5118392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355600" dist="0" dir="0">
              <a:srgbClr val="000000">
                <a:alpha val="75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UK-Shared Prosperity Fund"/>
          <p:cNvSpPr txBox="1"/>
          <p:nvPr>
            <p:ph type="title"/>
          </p:nvPr>
        </p:nvSpPr>
        <p:spPr>
          <a:xfrm>
            <a:off x="685800" y="368300"/>
            <a:ext cx="7750724" cy="1355648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UK-Shared Prosperity Fund</a:t>
            </a:r>
          </a:p>
        </p:txBody>
      </p:sp>
      <p:sp>
        <p:nvSpPr>
          <p:cNvPr id="37" name="ESF and ERDF from Europe running out by 2023…"/>
          <p:cNvSpPr txBox="1"/>
          <p:nvPr>
            <p:ph type="body" idx="1"/>
          </p:nvPr>
        </p:nvSpPr>
        <p:spPr>
          <a:xfrm>
            <a:off x="646364" y="1486253"/>
            <a:ext cx="7829595" cy="4182664"/>
          </a:xfrm>
          <a:prstGeom prst="rect">
            <a:avLst/>
          </a:prstGeom>
        </p:spPr>
        <p:txBody>
          <a:bodyPr/>
          <a:lstStyle/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ESF and ERDF from Europe running out by 2023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UK-SPF promised in last two Manifestos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Consultations promised, but scrapped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£1.5bn a year - significant funding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UK wide - all four countries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Announcement 27th Oct - full funding now delayed to 2024/25</a:t>
            </a:r>
          </a:p>
          <a:p>
            <a:pPr lvl="1" marL="681536" indent="-183696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£0.4bn for 2022/23</a:t>
            </a:r>
          </a:p>
          <a:p>
            <a:pPr lvl="1" marL="681536" indent="-183696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£0.7bn for 2023/24</a:t>
            </a:r>
          </a:p>
          <a:p>
            <a:pPr lvl="1" marL="681536" indent="-183696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£1.5bn for 2024/25</a:t>
            </a:r>
          </a:p>
          <a:p>
            <a:pPr marL="233521" indent="-192881">
              <a:spcBef>
                <a:spcPts val="600"/>
              </a:spcBef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Less £0.56bn over three years for “Multiply”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re-launch Guidance for UK-SPF"/>
          <p:cNvSpPr txBox="1"/>
          <p:nvPr>
            <p:ph type="title"/>
          </p:nvPr>
        </p:nvSpPr>
        <p:spPr>
          <a:xfrm>
            <a:off x="685800" y="368300"/>
            <a:ext cx="7750724" cy="1355648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pre-launch Guidance for UK-SPF</a:t>
            </a:r>
          </a:p>
        </p:txBody>
      </p:sp>
      <p:sp>
        <p:nvSpPr>
          <p:cNvPr id="40" name="Guidance (prospectus) and other documents still not ready…"/>
          <p:cNvSpPr txBox="1"/>
          <p:nvPr>
            <p:ph type="body" sz="half" idx="1"/>
          </p:nvPr>
        </p:nvSpPr>
        <p:spPr>
          <a:xfrm>
            <a:off x="646364" y="1921682"/>
            <a:ext cx="7829595" cy="3014637"/>
          </a:xfrm>
          <a:prstGeom prst="rect">
            <a:avLst/>
          </a:prstGeom>
        </p:spPr>
        <p:txBody>
          <a:bodyPr/>
          <a:lstStyle/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Guidance (prospectus) and other documents still not ready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b="1"/>
              <a:t>pre-launch Guidance</a:t>
            </a:r>
            <a:r>
              <a:t> issued 2nd February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Full documents due “in the Spring”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 fifth of UK-SPF to “Multiply” (adult numeracy)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£129m to DfE for national digital platform, £430m for local delivery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No documents or information available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Documents due “in due course”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ming for UK-SPF"/>
          <p:cNvSpPr txBox="1"/>
          <p:nvPr>
            <p:ph type="title"/>
          </p:nvPr>
        </p:nvSpPr>
        <p:spPr>
          <a:xfrm>
            <a:off x="685800" y="368300"/>
            <a:ext cx="7750724" cy="1355648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Timing for UK-SPF</a:t>
            </a:r>
          </a:p>
        </p:txBody>
      </p:sp>
      <p:sp>
        <p:nvSpPr>
          <p:cNvPr id="43" name="2 Feb       Pre-launch Guidance…"/>
          <p:cNvSpPr txBox="1"/>
          <p:nvPr>
            <p:ph type="body" idx="1"/>
          </p:nvPr>
        </p:nvSpPr>
        <p:spPr>
          <a:xfrm>
            <a:off x="646364" y="1921682"/>
            <a:ext cx="7851272" cy="3952995"/>
          </a:xfrm>
          <a:prstGeom prst="rect">
            <a:avLst/>
          </a:prstGeom>
        </p:spPr>
        <p:txBody>
          <a:bodyPr/>
          <a:lstStyle/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2 Feb       Pre-launch Guidance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7 Feb       Webinars begin</a:t>
            </a:r>
            <a:r>
              <a:rPr i="1"/>
              <a:t> (where is the link???)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Now         Third Sector/LA/Partners start work on </a:t>
            </a:r>
            <a:r>
              <a:rPr b="1"/>
              <a:t>Plan</a:t>
            </a:r>
            <a:r>
              <a:t> for their area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Spring      Govt issues Prospectus and LA conditional allocations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Summer   Each LA submits Plan, with outcomes and indicators</a:t>
            </a:r>
          </a:p>
          <a:p>
            <a:pPr lvl="3" marL="1617979" indent="-205739">
              <a:spcBef>
                <a:spcPts val="600"/>
              </a:spcBef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UK Govt agrees Plans (in full or part)</a:t>
            </a:r>
          </a:p>
          <a:p>
            <a:pPr marL="233521" indent="-192881">
              <a:spcBef>
                <a:spcPts val="600"/>
              </a:spcBef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Autumn?  LAs start UK-SPF for their area</a:t>
            </a:r>
          </a:p>
          <a:p>
            <a:pPr lvl="3" marL="1617979" indent="-205739">
              <a:spcBef>
                <a:spcPts val="600"/>
              </a:spcBef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They commission and/or deliver in house</a:t>
            </a:r>
          </a:p>
          <a:p>
            <a:pPr lvl="3" marL="1617979" indent="-205739">
              <a:spcBef>
                <a:spcPts val="600"/>
              </a:spcBef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They handle cash and record outcomes</a:t>
            </a:r>
          </a:p>
          <a:p>
            <a:pPr lvl="3" marL="1617979" indent="-205739">
              <a:spcBef>
                <a:spcPts val="600"/>
              </a:spcBef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Funds for Capacity Building/Technical Assistance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Lead Local Authorities"/>
          <p:cNvSpPr txBox="1"/>
          <p:nvPr>
            <p:ph type="title"/>
          </p:nvPr>
        </p:nvSpPr>
        <p:spPr>
          <a:xfrm>
            <a:off x="685800" y="368300"/>
            <a:ext cx="7750724" cy="1355648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Lead Local Authorities</a:t>
            </a:r>
          </a:p>
        </p:txBody>
      </p:sp>
      <p:sp>
        <p:nvSpPr>
          <p:cNvPr id="46" name="Combined Authority or if not, then District Council…"/>
          <p:cNvSpPr txBox="1"/>
          <p:nvPr>
            <p:ph type="body" sz="half" idx="1"/>
          </p:nvPr>
        </p:nvSpPr>
        <p:spPr>
          <a:xfrm>
            <a:off x="646364" y="1921682"/>
            <a:ext cx="7829595" cy="3014637"/>
          </a:xfrm>
          <a:prstGeom prst="rect">
            <a:avLst/>
          </a:prstGeom>
        </p:spPr>
        <p:txBody>
          <a:bodyPr/>
          <a:lstStyle/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Combined Authority or if not, then District Council</a:t>
            </a:r>
          </a:p>
          <a:p>
            <a:pPr lvl="1" marL="681536" indent="-183696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Apparently no role for County Councils</a:t>
            </a:r>
          </a:p>
          <a:p>
            <a:pPr marL="233521" indent="-192881">
              <a:spcBef>
                <a:spcPts val="600"/>
              </a:spcBef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May be further devolution, but will it be in time?</a:t>
            </a:r>
          </a:p>
          <a:p>
            <a:pPr marL="233521" indent="-192881">
              <a:spcBef>
                <a:spcPts val="600"/>
              </a:spcBef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LAs can link together - but no detail of how this would work</a:t>
            </a:r>
          </a:p>
          <a:p>
            <a:pPr marL="233521" indent="-192881">
              <a:spcBef>
                <a:spcPts val="600"/>
              </a:spcBef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We need more information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artnership Working"/>
          <p:cNvSpPr txBox="1"/>
          <p:nvPr>
            <p:ph type="title"/>
          </p:nvPr>
        </p:nvSpPr>
        <p:spPr>
          <a:xfrm>
            <a:off x="685800" y="368300"/>
            <a:ext cx="7750724" cy="1355648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Partnership Working</a:t>
            </a:r>
          </a:p>
        </p:txBody>
      </p:sp>
      <p:sp>
        <p:nvSpPr>
          <p:cNvPr id="49" name="“Comprehensive and balanced local partnerships will be a core component of how the Fund will be administered locally”…"/>
          <p:cNvSpPr txBox="1"/>
          <p:nvPr>
            <p:ph type="body" idx="1"/>
          </p:nvPr>
        </p:nvSpPr>
        <p:spPr>
          <a:xfrm>
            <a:off x="646364" y="1921682"/>
            <a:ext cx="7829595" cy="3672202"/>
          </a:xfrm>
          <a:prstGeom prst="rect">
            <a:avLst/>
          </a:prstGeom>
        </p:spPr>
        <p:txBody>
          <a:bodyPr/>
          <a:lstStyle/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“Comprehensive and balanced local partnerships will be a core component of how the Fund will be administered locally”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Partners will provide advice on strategic fit and deliverability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Local Authorities can’t do this on their own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They need a strong partnership, especially with the Third Sector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We have plenty of ideas about what will make a difference locally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We must work together now, while waiting for the prospectus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Examples of projects, unit costs, outcomes</a:t>
            </a:r>
          </a:p>
          <a:p>
            <a:pPr marL="233521" indent="-192881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Activities we wanted to do, but couldn’t with the old employment based training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Investment Priorities"/>
          <p:cNvSpPr txBox="1"/>
          <p:nvPr>
            <p:ph type="title"/>
          </p:nvPr>
        </p:nvSpPr>
        <p:spPr>
          <a:xfrm>
            <a:off x="685800" y="368300"/>
            <a:ext cx="7750724" cy="1355648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Investment Priorities</a:t>
            </a:r>
          </a:p>
        </p:txBody>
      </p:sp>
      <p:sp>
        <p:nvSpPr>
          <p:cNvPr id="52" name="Places…"/>
          <p:cNvSpPr txBox="1"/>
          <p:nvPr>
            <p:ph type="body" sz="half" idx="1"/>
          </p:nvPr>
        </p:nvSpPr>
        <p:spPr>
          <a:xfrm>
            <a:off x="646364" y="1921682"/>
            <a:ext cx="7829595" cy="3014637"/>
          </a:xfrm>
          <a:prstGeom prst="rect">
            <a:avLst/>
          </a:prstGeom>
        </p:spPr>
        <p:txBody>
          <a:bodyPr/>
          <a:lstStyle/>
          <a:p>
            <a:pPr marL="233521" indent="-192881"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Places</a:t>
            </a:r>
          </a:p>
          <a:p>
            <a:pPr marL="233521" indent="-192881"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Enterprises</a:t>
            </a:r>
          </a:p>
          <a:p>
            <a:pPr marL="233521" indent="-192881"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People</a:t>
            </a:r>
          </a:p>
          <a:p>
            <a:pPr lvl="1" marL="681536" indent="-183696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focus on Places/Enterprises for first two years</a:t>
            </a:r>
          </a:p>
          <a:p>
            <a:pPr lvl="2" marL="1126489" indent="-171450">
              <a:spcBef>
                <a:spcPts val="600"/>
              </a:spcBef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does this mean nothing for People until 2024/25?</a:t>
            </a:r>
          </a:p>
          <a:p>
            <a:pPr lvl="1" marL="681536" indent="-183696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flexibility to fund third sector providers at risk due to ESF tail off</a:t>
            </a:r>
          </a:p>
          <a:p>
            <a:pPr lvl="2" marL="1126489" indent="-171450">
              <a:spcBef>
                <a:spcPts val="600"/>
              </a:spcBef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page 3, section 2.3</a:t>
            </a:r>
          </a:p>
          <a:p>
            <a:pPr lvl="2" marL="1126489" indent="-171450">
              <a:spcBef>
                <a:spcPts val="600"/>
              </a:spcBef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not clear what this means, is the decision local or national?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A8D6FF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A8D6FF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